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4" r:id="rId1"/>
  </p:sldMasterIdLst>
  <p:sldIdLst>
    <p:sldId id="256" r:id="rId2"/>
    <p:sldId id="291" r:id="rId3"/>
    <p:sldId id="292" r:id="rId4"/>
    <p:sldId id="294" r:id="rId5"/>
    <p:sldId id="295" r:id="rId6"/>
    <p:sldId id="293" r:id="rId7"/>
    <p:sldId id="296" r:id="rId8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14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89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007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49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077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869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167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401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3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1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196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321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3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0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57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00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07E67C8-5533-4337-A450-C0D0CF3EB1DC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330CCF-2DA6-4C65-8B5A-FA7049648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763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95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  <p:sldLayoutId id="2147484206" r:id="rId12"/>
    <p:sldLayoutId id="2147484207" r:id="rId13"/>
    <p:sldLayoutId id="2147484208" r:id="rId14"/>
    <p:sldLayoutId id="2147484209" r:id="rId15"/>
    <p:sldLayoutId id="2147484210" r:id="rId16"/>
    <p:sldLayoutId id="21474842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404" y="520996"/>
            <a:ext cx="11525693" cy="317913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Методические рекомендации по решению профессиональных задач в рамках конкурсного испытания «Кейс» </a:t>
            </a:r>
            <a:r>
              <a:rPr lang="en-US" sz="3200" b="1" dirty="0">
                <a:solidFill>
                  <a:schemeClr val="bg1"/>
                </a:solidFill>
              </a:rPr>
              <a:t>X</a:t>
            </a:r>
            <a:r>
              <a:rPr lang="ru-RU" sz="3200" b="1" dirty="0">
                <a:solidFill>
                  <a:schemeClr val="bg1"/>
                </a:solidFill>
              </a:rPr>
              <a:t> муниципального конкурса профессионального мастерства «Педагог специального и инклюзивного образования - 2024»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121" y="3700130"/>
            <a:ext cx="11748976" cy="3157869"/>
          </a:xfrm>
        </p:spPr>
        <p:txBody>
          <a:bodyPr>
            <a:normAutofit fontScale="32500" lnSpcReduction="20000"/>
          </a:bodyPr>
          <a:lstStyle/>
          <a:p>
            <a:pPr algn="r"/>
            <a:endParaRPr lang="ru-RU" sz="19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5600" b="1" dirty="0" err="1">
                <a:solidFill>
                  <a:schemeClr val="bg1"/>
                </a:solidFill>
              </a:rPr>
              <a:t>Исрафилова</a:t>
            </a:r>
            <a:r>
              <a:rPr lang="ru-RU" sz="5600" b="1" dirty="0">
                <a:solidFill>
                  <a:schemeClr val="bg1"/>
                </a:solidFill>
              </a:rPr>
              <a:t> Лилия </a:t>
            </a:r>
            <a:r>
              <a:rPr lang="ru-RU" sz="5600" b="1" dirty="0" err="1">
                <a:solidFill>
                  <a:schemeClr val="bg1"/>
                </a:solidFill>
              </a:rPr>
              <a:t>Маснавиевна</a:t>
            </a:r>
            <a:r>
              <a:rPr lang="ru-RU" sz="5600" b="1" dirty="0">
                <a:solidFill>
                  <a:schemeClr val="bg1"/>
                </a:solidFill>
              </a:rPr>
              <a:t>, </a:t>
            </a:r>
            <a:endParaRPr lang="ru-RU" sz="56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</a:rPr>
              <a:t>учитель-логопед </a:t>
            </a:r>
          </a:p>
          <a:p>
            <a:pPr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</a:rPr>
              <a:t>МБУ </a:t>
            </a:r>
            <a:r>
              <a:rPr lang="ru-RU" sz="5600" dirty="0">
                <a:solidFill>
                  <a:schemeClr val="bg1"/>
                </a:solidFill>
              </a:rPr>
              <a:t>"ЦППМСП Калининского района </a:t>
            </a:r>
            <a:r>
              <a:rPr lang="ru-RU" sz="5600" dirty="0" err="1">
                <a:solidFill>
                  <a:schemeClr val="bg1"/>
                </a:solidFill>
              </a:rPr>
              <a:t>г.Челябинска</a:t>
            </a:r>
            <a:r>
              <a:rPr lang="ru-RU" sz="5600" dirty="0" smtClean="0">
                <a:solidFill>
                  <a:schemeClr val="bg1"/>
                </a:solidFill>
              </a:rPr>
              <a:t>"</a:t>
            </a:r>
            <a:endParaRPr lang="ru-RU" sz="56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cs typeface="Times New Roman" panose="02020603050405020304" pitchFamily="18" charset="0"/>
              </a:rPr>
              <a:t>член ГМО </a:t>
            </a:r>
            <a:r>
              <a:rPr lang="ru-RU" sz="5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Калининского района </a:t>
            </a:r>
            <a:r>
              <a:rPr lang="ru-RU" sz="56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района</a:t>
            </a:r>
            <a:r>
              <a:rPr lang="ru-RU" sz="5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Струнина </a:t>
            </a:r>
            <a:r>
              <a:rPr lang="ru-RU" sz="5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Наталья Валерьевна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,</a:t>
            </a:r>
          </a:p>
          <a:p>
            <a:pPr algn="r"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cs typeface="Times New Roman" panose="02020603050405020304" pitchFamily="18" charset="0"/>
              </a:rPr>
              <a:t>учитель-логопед,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56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МБОУ «СОШ № 141 г. Челябинска», </a:t>
            </a:r>
          </a:p>
          <a:p>
            <a:pPr algn="r"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член </a:t>
            </a:r>
            <a:r>
              <a:rPr lang="ru-RU" sz="5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ГМО Металлургического района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1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747" y="0"/>
            <a:ext cx="86422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4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941" y="489097"/>
            <a:ext cx="10426811" cy="1807535"/>
          </a:xfrm>
        </p:spPr>
        <p:txBody>
          <a:bodyPr>
            <a:normAutofit/>
          </a:bodyPr>
          <a:lstStyle/>
          <a:p>
            <a:pPr lvl="0" algn="ctr"/>
            <a:r>
              <a:rPr lang="ru-RU" b="1" dirty="0">
                <a:solidFill>
                  <a:schemeClr val="bg1"/>
                </a:solidFill>
              </a:rPr>
              <a:t>Конкурсное испытание «</a:t>
            </a:r>
            <a:r>
              <a:rPr lang="ru-RU" b="1" dirty="0" smtClean="0">
                <a:solidFill>
                  <a:schemeClr val="bg1"/>
                </a:solidFill>
              </a:rPr>
              <a:t>Кейс»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913860"/>
            <a:ext cx="11373110" cy="4561367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Проводится </a:t>
            </a:r>
            <a:r>
              <a:rPr lang="ru-RU" dirty="0">
                <a:solidFill>
                  <a:schemeClr val="bg1"/>
                </a:solidFill>
              </a:rPr>
              <a:t>в очном </a:t>
            </a:r>
            <a:r>
              <a:rPr lang="ru-RU" dirty="0" smtClean="0">
                <a:solidFill>
                  <a:schemeClr val="bg1"/>
                </a:solidFill>
              </a:rPr>
              <a:t>формате.</a:t>
            </a:r>
            <a:endParaRPr lang="ru-RU" dirty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Модельные </a:t>
            </a:r>
            <a:r>
              <a:rPr lang="ru-RU" dirty="0">
                <a:solidFill>
                  <a:schemeClr val="bg1"/>
                </a:solidFill>
              </a:rPr>
              <a:t>профессиональные задачи (кейсы) включают типовые, нестандартные и проблемные ситуации обучения лиц с ОВЗ (диагностика, </a:t>
            </a:r>
            <a:r>
              <a:rPr lang="ru-RU" dirty="0" err="1">
                <a:solidFill>
                  <a:schemeClr val="bg1"/>
                </a:solidFill>
              </a:rPr>
              <a:t>психолого­педагогическое</a:t>
            </a:r>
            <a:r>
              <a:rPr lang="ru-RU" dirty="0">
                <a:solidFill>
                  <a:schemeClr val="bg1"/>
                </a:solidFill>
              </a:rPr>
              <a:t> сопровождение участников образовательных отношений). 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Участник </a:t>
            </a:r>
            <a:r>
              <a:rPr lang="ru-RU" dirty="0">
                <a:solidFill>
                  <a:schemeClr val="bg1"/>
                </a:solidFill>
              </a:rPr>
              <a:t>должен решить профессиональный кейс и презентовать его без использования мультимедийных средств. Решение профессионального кейса на определенной аудитории должно быть представлено в форме открытого мероприятия, демонстрирующего анализ, оценку проблемной психолого-педагогической ситуации, логичный, законченный вариант разрешения проблемы и принятия </a:t>
            </a:r>
            <a:r>
              <a:rPr lang="ru-RU" dirty="0" smtClean="0">
                <a:solidFill>
                  <a:schemeClr val="bg1"/>
                </a:solidFill>
              </a:rPr>
              <a:t>решения.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Регламент</a:t>
            </a:r>
            <a:r>
              <a:rPr lang="ru-RU" dirty="0">
                <a:solidFill>
                  <a:schemeClr val="bg1"/>
                </a:solidFill>
              </a:rPr>
              <a:t>: решение кейса - 10 минут, ответы на вопросы членов Жюри - 5 минут.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05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2937"/>
          <a:stretch/>
        </p:blipFill>
        <p:spPr>
          <a:xfrm>
            <a:off x="1414462" y="255180"/>
            <a:ext cx="9363075" cy="654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86" y="96086"/>
            <a:ext cx="11589488" cy="7545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chemeClr val="bg1"/>
                </a:solidFill>
              </a:rPr>
              <a:t>Конкурсное испытание «КЕЙС»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Учителю-логопеду </a:t>
            </a:r>
            <a:r>
              <a:rPr lang="ru-RU" sz="2200" dirty="0">
                <a:solidFill>
                  <a:schemeClr val="bg1"/>
                </a:solidFill>
              </a:rPr>
              <a:t>ДОО (от лица воспитателя)</a:t>
            </a:r>
            <a:br>
              <a:rPr lang="ru-RU" sz="2200" dirty="0">
                <a:solidFill>
                  <a:schemeClr val="bg1"/>
                </a:solidFill>
              </a:rPr>
            </a:b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958" y="850605"/>
            <a:ext cx="11802140" cy="6007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К </a:t>
            </a:r>
            <a:r>
              <a:rPr lang="ru-RU" sz="2800" dirty="0"/>
              <a:t>учителю-логопеду обратилась воспитатель подготовительной группы со следующей проблемой. Игорь во время проведения занятий уходит в игровую зону, начинает играть, тем самым отвлекает ребят от занятия. Иногда включается в процесс и выполняет задания только те, которые ему хочется. Рисовать, лепить отказывается, т.к. у мальчика слабая мелкая моторика. У Игоря нарушена слоговая структура слова, сонорные звуки поставлены, но не автоматизированы. Речь невнятная, тихая, монотонная. На индивидуальных занятиях с педагогом-психологом не хочет выполнять задания, начинает злиться. На </a:t>
            </a:r>
            <a:r>
              <a:rPr lang="ru-RU" sz="2800" dirty="0" smtClean="0"/>
              <a:t>групповых занятиях </a:t>
            </a:r>
            <a:r>
              <a:rPr lang="ru-RU" sz="2800" dirty="0"/>
              <a:t>избирателен в заданиях, выполняет только те, которые ему кажутся интересными. Любит составлять </a:t>
            </a:r>
            <a:r>
              <a:rPr lang="ru-RU" sz="2800" dirty="0" err="1"/>
              <a:t>пазлы</a:t>
            </a:r>
            <a:r>
              <a:rPr lang="ru-RU" sz="2800" dirty="0"/>
              <a:t>. На прогулке предпочитает быть один, в коммуникацию с детьми не вступает.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65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1084520"/>
            <a:ext cx="10558130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3200" b="1" dirty="0">
                <a:solidFill>
                  <a:schemeClr val="bg1"/>
                </a:solidFill>
              </a:rPr>
              <a:t>Вопросы</a:t>
            </a:r>
            <a:r>
              <a:rPr lang="ru-RU" sz="3200" b="1" dirty="0" smtClean="0">
                <a:solidFill>
                  <a:schemeClr val="bg1"/>
                </a:solidFill>
              </a:rPr>
              <a:t>:</a:t>
            </a: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endParaRPr lang="ru-RU" sz="3200" b="1" dirty="0">
              <a:solidFill>
                <a:srgbClr val="537D0B">
                  <a:lumMod val="75000"/>
                </a:srgbClr>
              </a:solidFill>
            </a:endParaRP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2800" dirty="0">
                <a:solidFill>
                  <a:schemeClr val="bg1"/>
                </a:solidFill>
              </a:rPr>
              <a:t>1.Сформулируйте гипотезы относительно причин затруднений мальчика.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2800" dirty="0">
                <a:solidFill>
                  <a:schemeClr val="bg1"/>
                </a:solidFill>
              </a:rPr>
              <a:t>2. Разработайте проект психолого-педагогической работы с ребенком.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2800" dirty="0">
                <a:solidFill>
                  <a:schemeClr val="bg1"/>
                </a:solidFill>
              </a:rPr>
              <a:t>3. Составьте рекомендации для воспитателя.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7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404" y="520996"/>
            <a:ext cx="11525693" cy="317913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Методические рекомендации по решению профессиональных задач в рамках конкурсного испытания «Кейс» </a:t>
            </a:r>
            <a:r>
              <a:rPr lang="en-US" sz="3200" b="1" dirty="0">
                <a:solidFill>
                  <a:schemeClr val="bg1"/>
                </a:solidFill>
              </a:rPr>
              <a:t>X</a:t>
            </a:r>
            <a:r>
              <a:rPr lang="ru-RU" sz="3200" b="1" dirty="0">
                <a:solidFill>
                  <a:schemeClr val="bg1"/>
                </a:solidFill>
              </a:rPr>
              <a:t> муниципального конкурса профессионального мастерства «Педагог специального и инклюзивного образования - 2024»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121" y="3700130"/>
            <a:ext cx="11748976" cy="3157869"/>
          </a:xfrm>
        </p:spPr>
        <p:txBody>
          <a:bodyPr>
            <a:normAutofit fontScale="32500" lnSpcReduction="20000"/>
          </a:bodyPr>
          <a:lstStyle/>
          <a:p>
            <a:pPr algn="r"/>
            <a:endParaRPr lang="ru-RU" sz="19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5600" b="1" dirty="0" err="1">
                <a:solidFill>
                  <a:schemeClr val="bg1"/>
                </a:solidFill>
              </a:rPr>
              <a:t>Исрафилова</a:t>
            </a:r>
            <a:r>
              <a:rPr lang="ru-RU" sz="5600" b="1" dirty="0">
                <a:solidFill>
                  <a:schemeClr val="bg1"/>
                </a:solidFill>
              </a:rPr>
              <a:t> Лилия </a:t>
            </a:r>
            <a:r>
              <a:rPr lang="ru-RU" sz="5600" b="1" dirty="0" err="1">
                <a:solidFill>
                  <a:schemeClr val="bg1"/>
                </a:solidFill>
              </a:rPr>
              <a:t>Маснавиевна</a:t>
            </a:r>
            <a:r>
              <a:rPr lang="ru-RU" sz="5600" b="1" dirty="0">
                <a:solidFill>
                  <a:schemeClr val="bg1"/>
                </a:solidFill>
              </a:rPr>
              <a:t>, </a:t>
            </a:r>
            <a:endParaRPr lang="ru-RU" sz="5600" b="1" dirty="0" smtClean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</a:rPr>
              <a:t>учитель-логопед </a:t>
            </a:r>
          </a:p>
          <a:p>
            <a:pPr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</a:rPr>
              <a:t>МБУ </a:t>
            </a:r>
            <a:r>
              <a:rPr lang="ru-RU" sz="5600" dirty="0">
                <a:solidFill>
                  <a:schemeClr val="bg1"/>
                </a:solidFill>
              </a:rPr>
              <a:t>"ЦППМСП Калининского района </a:t>
            </a:r>
            <a:r>
              <a:rPr lang="ru-RU" sz="5600" dirty="0" err="1">
                <a:solidFill>
                  <a:schemeClr val="bg1"/>
                </a:solidFill>
              </a:rPr>
              <a:t>г.Челябинска</a:t>
            </a:r>
            <a:r>
              <a:rPr lang="ru-RU" sz="5600" dirty="0" smtClean="0">
                <a:solidFill>
                  <a:schemeClr val="bg1"/>
                </a:solidFill>
              </a:rPr>
              <a:t>"</a:t>
            </a:r>
            <a:endParaRPr lang="ru-RU" sz="56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cs typeface="Times New Roman" panose="02020603050405020304" pitchFamily="18" charset="0"/>
              </a:rPr>
              <a:t>член ГМО </a:t>
            </a:r>
            <a:r>
              <a:rPr lang="ru-RU" sz="56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Калининского района </a:t>
            </a:r>
            <a:r>
              <a:rPr lang="ru-RU" sz="56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района</a:t>
            </a:r>
            <a:r>
              <a:rPr lang="ru-RU" sz="5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Струнина </a:t>
            </a:r>
            <a:r>
              <a:rPr lang="ru-RU" sz="56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Наталья Валерьевна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,</a:t>
            </a:r>
          </a:p>
          <a:p>
            <a:pPr algn="r"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cs typeface="Times New Roman" panose="02020603050405020304" pitchFamily="18" charset="0"/>
              </a:rPr>
              <a:t>учитель-логопед, </a:t>
            </a:r>
            <a:r>
              <a:rPr lang="ru-RU" sz="56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56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</a:pPr>
            <a:r>
              <a:rPr lang="ru-RU" sz="5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МБОУ «СОШ № 141 г. Челябинска», </a:t>
            </a:r>
          </a:p>
          <a:p>
            <a:pPr algn="r">
              <a:lnSpc>
                <a:spcPct val="120000"/>
              </a:lnSpc>
            </a:pPr>
            <a:r>
              <a:rPr lang="ru-RU" sz="56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член </a:t>
            </a:r>
            <a:r>
              <a:rPr lang="ru-RU" sz="56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ГМО Металлургического района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0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1426</TotalTime>
  <Words>374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Century Gothic</vt:lpstr>
      <vt:lpstr>Times New Roman</vt:lpstr>
      <vt:lpstr>Wingdings</vt:lpstr>
      <vt:lpstr>Wingdings 3</vt:lpstr>
      <vt:lpstr>Сектор</vt:lpstr>
      <vt:lpstr>Методические рекомендации по решению профессиональных задач в рамках конкурсного испытания «Кейс» X муниципального конкурса профессионального мастерства «Педагог специального и инклюзивного образования - 2024»</vt:lpstr>
      <vt:lpstr>Презентация PowerPoint</vt:lpstr>
      <vt:lpstr>Конкурсное испытание «Кейс»</vt:lpstr>
      <vt:lpstr>Презентация PowerPoint</vt:lpstr>
      <vt:lpstr> Конкурсное испытание «КЕЙС» Учителю-логопеду ДОО (от лица воспитателя) </vt:lpstr>
      <vt:lpstr>Презентация PowerPoint</vt:lpstr>
      <vt:lpstr>Методические рекомендации по решению профессиональных задач в рамках конкурсного испытания «Кейс» X муниципального конкурса профессионального мастерства «Педагог специального и инклюзивного образования - 2024»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50</cp:revision>
  <cp:lastPrinted>2024-01-26T07:08:14Z</cp:lastPrinted>
  <dcterms:created xsi:type="dcterms:W3CDTF">2024-01-17T08:36:00Z</dcterms:created>
  <dcterms:modified xsi:type="dcterms:W3CDTF">2025-01-22T09:45:39Z</dcterms:modified>
</cp:coreProperties>
</file>